
<file path=[Content_Types].xml><?xml version="1.0" encoding="utf-8"?>
<Types xmlns="http://schemas.openxmlformats.org/package/2006/content-types">
  <Default Extension="png" ContentType="image/png"/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9"/>
  </p:sldMasterIdLst>
  <p:sldIdLst>
    <p:sldId id="257" r:id="rId10"/>
    <p:sldId id="258" r:id="rId11"/>
    <p:sldId id="259" r:id="rId12"/>
    <p:sldId id="273" r:id="rId13"/>
    <p:sldId id="322" r:id="rId14"/>
    <p:sldId id="323" r:id="rId15"/>
    <p:sldId id="324" r:id="rId16"/>
    <p:sldId id="325" r:id="rId17"/>
    <p:sldId id="326" r:id="rId18"/>
    <p:sldId id="327" r:id="rId19"/>
    <p:sldId id="267" r:id="rId20"/>
    <p:sldId id="308" r:id="rId21"/>
    <p:sldId id="309" r:id="rId22"/>
    <p:sldId id="305" r:id="rId23"/>
    <p:sldId id="306" r:id="rId24"/>
    <p:sldId id="270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550" userDrawn="1">
          <p15:clr>
            <a:srgbClr val="A4A3A4"/>
          </p15:clr>
        </p15:guide>
        <p15:guide id="4" pos="23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C48"/>
    <a:srgbClr val="32CD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434" autoAdjust="0"/>
  </p:normalViewPr>
  <p:slideViewPr>
    <p:cSldViewPr snapToGrid="0">
      <p:cViewPr>
        <p:scale>
          <a:sx n="75" d="100"/>
          <a:sy n="75" d="100"/>
        </p:scale>
        <p:origin x="1872" y="906"/>
      </p:cViewPr>
      <p:guideLst>
        <p:guide orient="horz" pos="2160"/>
        <p:guide pos="3840"/>
        <p:guide orient="horz" pos="550"/>
        <p:guide pos="2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7" Type="http://schemas.openxmlformats.org/officeDocument/2006/relationships/customXml" Target="../customXml/item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5" Type="http://schemas.openxmlformats.org/officeDocument/2006/relationships/customXml" Target="../customXml/item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1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1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2001"/>
            <a:ext cx="2925319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9269" y="6356352"/>
            <a:ext cx="527235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20" name="Gruppieren 9"/>
          <p:cNvGrpSpPr/>
          <p:nvPr userDrawn="1"/>
        </p:nvGrpSpPr>
        <p:grpSpPr>
          <a:xfrm>
            <a:off x="9280932" y="12701"/>
            <a:ext cx="2914650" cy="648000"/>
            <a:chOff x="0" y="0"/>
            <a:chExt cx="2914650" cy="648000"/>
          </a:xfrm>
        </p:grpSpPr>
        <p:sp>
          <p:nvSpPr>
            <p:cNvPr id="22" name="Rectangle 21"/>
            <p:cNvSpPr/>
            <p:nvPr userDrawn="1"/>
          </p:nvSpPr>
          <p:spPr>
            <a:xfrm>
              <a:off x="0" y="143290"/>
              <a:ext cx="2914650" cy="381000"/>
            </a:xfrm>
            <a:prstGeom prst="rect">
              <a:avLst/>
            </a:prstGeom>
            <a:solidFill>
              <a:srgbClr val="70AC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92000" r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2000" b="1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Planning Helpers</a:t>
              </a:r>
              <a:r>
                <a:rPr lang="en-US" sz="2000" b="1" baseline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2000" b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grpSp>
          <p:nvGrpSpPr>
            <p:cNvPr id="23" name="Gruppieren 4"/>
            <p:cNvGrpSpPr/>
            <p:nvPr userDrawn="1"/>
          </p:nvGrpSpPr>
          <p:grpSpPr>
            <a:xfrm>
              <a:off x="99391" y="0"/>
              <a:ext cx="648000" cy="648000"/>
              <a:chOff x="99391" y="0"/>
              <a:chExt cx="648000" cy="648000"/>
            </a:xfrm>
          </p:grpSpPr>
          <p:sp>
            <p:nvSpPr>
              <p:cNvPr id="24" name="Oval 23"/>
              <p:cNvSpPr>
                <a:spLocks noChangeAspect="1"/>
              </p:cNvSpPr>
              <p:nvPr userDrawn="1"/>
            </p:nvSpPr>
            <p:spPr>
              <a:xfrm>
                <a:off x="99391" y="0"/>
                <a:ext cx="648000" cy="648000"/>
              </a:xfrm>
              <a:prstGeom prst="ellipse">
                <a:avLst/>
              </a:prstGeom>
              <a:solidFill>
                <a:sysClr val="window" lastClr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  <p:pic>
            <p:nvPicPr>
              <p:cNvPr id="25" name="Picture 24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6691" y="62529"/>
                <a:ext cx="533400" cy="522941"/>
              </a:xfrm>
              <a:prstGeom prst="rect">
                <a:avLst/>
              </a:prstGeom>
              <a:ln>
                <a:noFill/>
              </a:ln>
            </p:spPr>
          </p:pic>
        </p:grpSp>
      </p:grp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5" t="13886" r="64420" b="519"/>
          <a:stretch/>
        </p:blipFill>
        <p:spPr>
          <a:xfrm>
            <a:off x="9272789" y="759854"/>
            <a:ext cx="2919211" cy="531897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4" y="3012010"/>
            <a:ext cx="12192004" cy="8120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910921" y="3166946"/>
            <a:ext cx="10647438" cy="5402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-6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www.planning-helpers.com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869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725" y="1"/>
            <a:ext cx="6022387" cy="838199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724" y="864109"/>
            <a:ext cx="8391676" cy="5120640"/>
          </a:xfrm>
        </p:spPr>
        <p:txBody>
          <a:bodyPr tIns="18000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9269" y="6356352"/>
            <a:ext cx="504613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9280932" y="864108"/>
            <a:ext cx="2911069" cy="59938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8" name="Gruppieren 9"/>
          <p:cNvGrpSpPr/>
          <p:nvPr userDrawn="1"/>
        </p:nvGrpSpPr>
        <p:grpSpPr>
          <a:xfrm>
            <a:off x="9280932" y="12701"/>
            <a:ext cx="2914650" cy="648000"/>
            <a:chOff x="0" y="0"/>
            <a:chExt cx="2914650" cy="648000"/>
          </a:xfrm>
        </p:grpSpPr>
        <p:sp>
          <p:nvSpPr>
            <p:cNvPr id="19" name="Rectangle 18"/>
            <p:cNvSpPr/>
            <p:nvPr userDrawn="1"/>
          </p:nvSpPr>
          <p:spPr>
            <a:xfrm>
              <a:off x="0" y="143290"/>
              <a:ext cx="2914650" cy="381000"/>
            </a:xfrm>
            <a:prstGeom prst="rect">
              <a:avLst/>
            </a:prstGeom>
            <a:solidFill>
              <a:srgbClr val="70AC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92000" r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2000" b="1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Planning Helpers</a:t>
              </a:r>
              <a:r>
                <a:rPr lang="en-US" sz="2000" b="1" baseline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2000" b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grpSp>
          <p:nvGrpSpPr>
            <p:cNvPr id="20" name="Gruppieren 4"/>
            <p:cNvGrpSpPr/>
            <p:nvPr userDrawn="1"/>
          </p:nvGrpSpPr>
          <p:grpSpPr>
            <a:xfrm>
              <a:off x="99391" y="0"/>
              <a:ext cx="648000" cy="648000"/>
              <a:chOff x="99391" y="0"/>
              <a:chExt cx="648000" cy="648000"/>
            </a:xfrm>
          </p:grpSpPr>
          <p:sp>
            <p:nvSpPr>
              <p:cNvPr id="21" name="Oval 20"/>
              <p:cNvSpPr>
                <a:spLocks noChangeAspect="1"/>
              </p:cNvSpPr>
              <p:nvPr userDrawn="1"/>
            </p:nvSpPr>
            <p:spPr>
              <a:xfrm>
                <a:off x="99391" y="0"/>
                <a:ext cx="648000" cy="648000"/>
              </a:xfrm>
              <a:prstGeom prst="ellipse">
                <a:avLst/>
              </a:prstGeom>
              <a:solidFill>
                <a:sysClr val="window" lastClr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  <p:pic>
            <p:nvPicPr>
              <p:cNvPr id="22" name="Picture 21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6691" y="62529"/>
                <a:ext cx="533400" cy="522941"/>
              </a:xfrm>
              <a:prstGeom prst="rect">
                <a:avLst/>
              </a:prstGeom>
              <a:ln>
                <a:noFill/>
              </a:ln>
            </p:spPr>
          </p:pic>
        </p:grp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725" y="1"/>
            <a:ext cx="6022387" cy="838199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724" y="864109"/>
            <a:ext cx="8391676" cy="5120640"/>
          </a:xfrm>
        </p:spPr>
        <p:txBody>
          <a:bodyPr tIns="18000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9269" y="6356352"/>
            <a:ext cx="504613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9280932" y="864108"/>
            <a:ext cx="2911069" cy="59938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8" name="Gruppieren 9"/>
          <p:cNvGrpSpPr/>
          <p:nvPr userDrawn="1"/>
        </p:nvGrpSpPr>
        <p:grpSpPr>
          <a:xfrm>
            <a:off x="9280932" y="12701"/>
            <a:ext cx="2914650" cy="648000"/>
            <a:chOff x="0" y="0"/>
            <a:chExt cx="2914650" cy="648000"/>
          </a:xfrm>
        </p:grpSpPr>
        <p:sp>
          <p:nvSpPr>
            <p:cNvPr id="19" name="Rectangle 18"/>
            <p:cNvSpPr/>
            <p:nvPr userDrawn="1"/>
          </p:nvSpPr>
          <p:spPr>
            <a:xfrm>
              <a:off x="0" y="143290"/>
              <a:ext cx="2914650" cy="381000"/>
            </a:xfrm>
            <a:prstGeom prst="rect">
              <a:avLst/>
            </a:prstGeom>
            <a:solidFill>
              <a:srgbClr val="70AC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92000" r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2000" b="1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Planning Helpers</a:t>
              </a:r>
              <a:r>
                <a:rPr lang="en-US" sz="2000" b="1" baseline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2000" b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grpSp>
          <p:nvGrpSpPr>
            <p:cNvPr id="20" name="Gruppieren 4"/>
            <p:cNvGrpSpPr/>
            <p:nvPr userDrawn="1"/>
          </p:nvGrpSpPr>
          <p:grpSpPr>
            <a:xfrm>
              <a:off x="99391" y="0"/>
              <a:ext cx="648000" cy="648000"/>
              <a:chOff x="99391" y="0"/>
              <a:chExt cx="648000" cy="648000"/>
            </a:xfrm>
          </p:grpSpPr>
          <p:sp>
            <p:nvSpPr>
              <p:cNvPr id="21" name="Oval 20"/>
              <p:cNvSpPr>
                <a:spLocks noChangeAspect="1"/>
              </p:cNvSpPr>
              <p:nvPr userDrawn="1"/>
            </p:nvSpPr>
            <p:spPr>
              <a:xfrm>
                <a:off x="99391" y="0"/>
                <a:ext cx="648000" cy="648000"/>
              </a:xfrm>
              <a:prstGeom prst="ellipse">
                <a:avLst/>
              </a:prstGeom>
              <a:solidFill>
                <a:sysClr val="window" lastClr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  <p:pic>
            <p:nvPicPr>
              <p:cNvPr id="22" name="Picture 21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6691" y="62529"/>
                <a:ext cx="533400" cy="522941"/>
              </a:xfrm>
              <a:prstGeom prst="rect">
                <a:avLst/>
              </a:prstGeom>
              <a:ln>
                <a:noFill/>
              </a:ln>
            </p:spPr>
          </p:pic>
        </p:grpSp>
      </p:grp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5" t="2914" r="64420" b="519"/>
          <a:stretch/>
        </p:blipFill>
        <p:spPr>
          <a:xfrm>
            <a:off x="9272789" y="857250"/>
            <a:ext cx="2919211" cy="600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423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9280932" y="864108"/>
            <a:ext cx="2911069" cy="59938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824" y="1"/>
            <a:ext cx="6109989" cy="86410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9268" y="6356352"/>
            <a:ext cx="514410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18" name="Gruppieren 9"/>
          <p:cNvGrpSpPr/>
          <p:nvPr userDrawn="1"/>
        </p:nvGrpSpPr>
        <p:grpSpPr>
          <a:xfrm>
            <a:off x="9280932" y="12701"/>
            <a:ext cx="2914650" cy="648000"/>
            <a:chOff x="0" y="0"/>
            <a:chExt cx="2914650" cy="648000"/>
          </a:xfrm>
        </p:grpSpPr>
        <p:sp>
          <p:nvSpPr>
            <p:cNvPr id="19" name="Rectangle 18"/>
            <p:cNvSpPr/>
            <p:nvPr userDrawn="1"/>
          </p:nvSpPr>
          <p:spPr>
            <a:xfrm>
              <a:off x="0" y="143290"/>
              <a:ext cx="2914650" cy="381000"/>
            </a:xfrm>
            <a:prstGeom prst="rect">
              <a:avLst/>
            </a:prstGeom>
            <a:solidFill>
              <a:srgbClr val="70AC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92000" r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2000" b="1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Planning Helpers</a:t>
              </a:r>
              <a:r>
                <a:rPr lang="en-US" sz="2000" b="1" baseline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2000" b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grpSp>
          <p:nvGrpSpPr>
            <p:cNvPr id="20" name="Gruppieren 4"/>
            <p:cNvGrpSpPr/>
            <p:nvPr userDrawn="1"/>
          </p:nvGrpSpPr>
          <p:grpSpPr>
            <a:xfrm>
              <a:off x="99391" y="0"/>
              <a:ext cx="648000" cy="648000"/>
              <a:chOff x="99391" y="0"/>
              <a:chExt cx="648000" cy="648000"/>
            </a:xfrm>
          </p:grpSpPr>
          <p:sp>
            <p:nvSpPr>
              <p:cNvPr id="21" name="Oval 20"/>
              <p:cNvSpPr>
                <a:spLocks noChangeAspect="1"/>
              </p:cNvSpPr>
              <p:nvPr userDrawn="1"/>
            </p:nvSpPr>
            <p:spPr>
              <a:xfrm>
                <a:off x="99391" y="0"/>
                <a:ext cx="648000" cy="648000"/>
              </a:xfrm>
              <a:prstGeom prst="ellipse">
                <a:avLst/>
              </a:prstGeom>
              <a:solidFill>
                <a:sysClr val="window" lastClr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  <p:pic>
            <p:nvPicPr>
              <p:cNvPr id="22" name="Picture 21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6691" y="62529"/>
                <a:ext cx="533400" cy="522941"/>
              </a:xfrm>
              <a:prstGeom prst="rect">
                <a:avLst/>
              </a:prstGeom>
              <a:ln>
                <a:noFill/>
              </a:ln>
            </p:spPr>
          </p:pic>
        </p:grp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07869" y="882539"/>
            <a:ext cx="2884131" cy="53314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061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9280932" y="864108"/>
            <a:ext cx="2911069" cy="59938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79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5167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9269" y="6356352"/>
            <a:ext cx="508604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18" name="Gruppieren 9"/>
          <p:cNvGrpSpPr/>
          <p:nvPr userDrawn="1"/>
        </p:nvGrpSpPr>
        <p:grpSpPr>
          <a:xfrm>
            <a:off x="9280932" y="12701"/>
            <a:ext cx="2914650" cy="648000"/>
            <a:chOff x="0" y="0"/>
            <a:chExt cx="2914650" cy="648000"/>
          </a:xfrm>
        </p:grpSpPr>
        <p:sp>
          <p:nvSpPr>
            <p:cNvPr id="19" name="Rectangle 18"/>
            <p:cNvSpPr/>
            <p:nvPr userDrawn="1"/>
          </p:nvSpPr>
          <p:spPr>
            <a:xfrm>
              <a:off x="0" y="143290"/>
              <a:ext cx="2914650" cy="381000"/>
            </a:xfrm>
            <a:prstGeom prst="rect">
              <a:avLst/>
            </a:prstGeom>
            <a:solidFill>
              <a:srgbClr val="70AC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92000" r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2000" b="1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Planning Helpers</a:t>
              </a:r>
              <a:r>
                <a:rPr lang="en-US" sz="2000" b="1" baseline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2000" b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grpSp>
          <p:nvGrpSpPr>
            <p:cNvPr id="20" name="Gruppieren 4"/>
            <p:cNvGrpSpPr/>
            <p:nvPr userDrawn="1"/>
          </p:nvGrpSpPr>
          <p:grpSpPr>
            <a:xfrm>
              <a:off x="99391" y="0"/>
              <a:ext cx="648000" cy="648000"/>
              <a:chOff x="99391" y="0"/>
              <a:chExt cx="648000" cy="648000"/>
            </a:xfrm>
          </p:grpSpPr>
          <p:sp>
            <p:nvSpPr>
              <p:cNvPr id="21" name="Oval 20"/>
              <p:cNvSpPr>
                <a:spLocks noChangeAspect="1"/>
              </p:cNvSpPr>
              <p:nvPr userDrawn="1"/>
            </p:nvSpPr>
            <p:spPr>
              <a:xfrm>
                <a:off x="99391" y="0"/>
                <a:ext cx="648000" cy="648000"/>
              </a:xfrm>
              <a:prstGeom prst="ellipse">
                <a:avLst/>
              </a:prstGeom>
              <a:solidFill>
                <a:sysClr val="window" lastClr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  <p:pic>
            <p:nvPicPr>
              <p:cNvPr id="22" name="Picture 21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6691" y="62529"/>
                <a:ext cx="533400" cy="522941"/>
              </a:xfrm>
              <a:prstGeom prst="rect">
                <a:avLst/>
              </a:prstGeom>
              <a:ln>
                <a:noFill/>
              </a:ln>
            </p:spPr>
          </p:pic>
        </p:grp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9280932" y="864108"/>
            <a:ext cx="2911069" cy="59938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69269" y="6356352"/>
            <a:ext cx="457623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6" name="Gruppieren 9"/>
          <p:cNvGrpSpPr/>
          <p:nvPr userDrawn="1"/>
        </p:nvGrpSpPr>
        <p:grpSpPr>
          <a:xfrm>
            <a:off x="9280932" y="12701"/>
            <a:ext cx="2914650" cy="648000"/>
            <a:chOff x="0" y="0"/>
            <a:chExt cx="2914650" cy="648000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143290"/>
              <a:ext cx="2914650" cy="381000"/>
            </a:xfrm>
            <a:prstGeom prst="rect">
              <a:avLst/>
            </a:prstGeom>
            <a:solidFill>
              <a:srgbClr val="70AC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92000" r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2000" b="1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Planning Helpers</a:t>
              </a:r>
              <a:r>
                <a:rPr lang="en-US" sz="2000" b="1" baseline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2000" b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grpSp>
          <p:nvGrpSpPr>
            <p:cNvPr id="18" name="Gruppieren 4"/>
            <p:cNvGrpSpPr/>
            <p:nvPr userDrawn="1"/>
          </p:nvGrpSpPr>
          <p:grpSpPr>
            <a:xfrm>
              <a:off x="99391" y="0"/>
              <a:ext cx="648000" cy="648000"/>
              <a:chOff x="99391" y="0"/>
              <a:chExt cx="648000" cy="648000"/>
            </a:xfrm>
          </p:grpSpPr>
          <p:sp>
            <p:nvSpPr>
              <p:cNvPr id="19" name="Oval 18"/>
              <p:cNvSpPr>
                <a:spLocks noChangeAspect="1"/>
              </p:cNvSpPr>
              <p:nvPr userDrawn="1"/>
            </p:nvSpPr>
            <p:spPr>
              <a:xfrm>
                <a:off x="99391" y="0"/>
                <a:ext cx="648000" cy="648000"/>
              </a:xfrm>
              <a:prstGeom prst="ellipse">
                <a:avLst/>
              </a:prstGeom>
              <a:solidFill>
                <a:sysClr val="window" lastClr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  <p:pic>
            <p:nvPicPr>
              <p:cNvPr id="20" name="Picture 19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6691" y="62529"/>
                <a:ext cx="533400" cy="522941"/>
              </a:xfrm>
              <a:prstGeom prst="rect">
                <a:avLst/>
              </a:prstGeom>
              <a:ln>
                <a:noFill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2865765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9"/>
          <p:cNvGrpSpPr/>
          <p:nvPr userDrawn="1"/>
        </p:nvGrpSpPr>
        <p:grpSpPr>
          <a:xfrm>
            <a:off x="9280932" y="12701"/>
            <a:ext cx="2914650" cy="648000"/>
            <a:chOff x="0" y="0"/>
            <a:chExt cx="2914650" cy="648000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143290"/>
              <a:ext cx="2914650" cy="381000"/>
            </a:xfrm>
            <a:prstGeom prst="rect">
              <a:avLst/>
            </a:prstGeom>
            <a:solidFill>
              <a:srgbClr val="70AC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92000" r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2000" b="1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Planning Helpers</a:t>
              </a:r>
              <a:r>
                <a:rPr lang="en-US" sz="2000" b="1" baseline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2000" b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grpSp>
          <p:nvGrpSpPr>
            <p:cNvPr id="9" name="Gruppieren 4"/>
            <p:cNvGrpSpPr/>
            <p:nvPr userDrawn="1"/>
          </p:nvGrpSpPr>
          <p:grpSpPr>
            <a:xfrm>
              <a:off x="99391" y="0"/>
              <a:ext cx="648000" cy="648000"/>
              <a:chOff x="99391" y="0"/>
              <a:chExt cx="648000" cy="648000"/>
            </a:xfrm>
          </p:grpSpPr>
          <p:sp>
            <p:nvSpPr>
              <p:cNvPr id="15" name="Oval 14"/>
              <p:cNvSpPr>
                <a:spLocks noChangeAspect="1"/>
              </p:cNvSpPr>
              <p:nvPr userDrawn="1"/>
            </p:nvSpPr>
            <p:spPr>
              <a:xfrm>
                <a:off x="99391" y="0"/>
                <a:ext cx="648000" cy="648000"/>
              </a:xfrm>
              <a:prstGeom prst="ellipse">
                <a:avLst/>
              </a:prstGeom>
              <a:solidFill>
                <a:sysClr val="window" lastClr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  <p:pic>
            <p:nvPicPr>
              <p:cNvPr id="16" name="Picture 15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6691" y="62529"/>
                <a:ext cx="533400" cy="522941"/>
              </a:xfrm>
              <a:prstGeom prst="rect">
                <a:avLst/>
              </a:prstGeom>
              <a:ln>
                <a:noFill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3079545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9545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155448" y="1801367"/>
            <a:ext cx="11666438" cy="3255264"/>
          </a:xfrm>
        </p:spPr>
        <p:txBody>
          <a:bodyPr anchor="ctr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961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7029" y="188687"/>
            <a:ext cx="10647438" cy="8853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029" y="1248228"/>
            <a:ext cx="10647439" cy="47365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029" y="6356352"/>
            <a:ext cx="24686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2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7" y="6356352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50" r:id="rId3"/>
    <p:sldLayoutId id="2147483844" r:id="rId4"/>
    <p:sldLayoutId id="2147483843" r:id="rId5"/>
    <p:sldLayoutId id="2147483845" r:id="rId6"/>
    <p:sldLayoutId id="2147483846" r:id="rId7"/>
    <p:sldLayoutId id="2147483847" r:id="rId8"/>
    <p:sldLayoutId id="2147483848" r:id="rId9"/>
    <p:sldLayoutId id="2147483849" r:id="rId1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chemeClr val="bg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hyperlink" Target="file:///C:\Users\thors\Documents\2015_PPP\50_Gallery\07_ChartExport\ChartExportDemoBook_15-09-30v2.xls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thors\Documents\2015_PPP\50_Gallery\07_ChartExport\ChartExportDemoBook_15-09-30v2.xlsx" TargetMode="External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thors\Documents\2015_PPP\50_Gallery\07_ChartExport\ChartExportDemoBook_15-09-30v2.xlsx" TargetMode="External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hyperlink" Target="file:///C:\Users\thors\Documents\2015_PPP\50_Gallery\07_ChartExport\ChartExportDemoBook_15-09-30v2.xlsx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tmp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hyperlink" Target="file:///C:\Users\thors\Documents\2015_PPP\50_Gallery\07_ChartExport\ChartExportDemoBook_15-09-30v2.xls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hyperlink" Target="file:///C:\Users\thors\Documents\2015_PPP\50_Gallery\07_ChartExport\ChartExportDemoBook_15-09-30v2.xls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hyperlink" Target="file:///C:\Users\thors\Documents\2015_PPP\50_Gallery\07_ChartExport\ChartExportDemoBook_15-09-30v2.xls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hyperlink" Target="file:///C:\Users\thors\Documents\2015_PPP\50_Gallery\07_ChartExport\ChartExportDemoBook_15-09-30v2.xls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hyperlink" Target="file:///C:\Users\thors\Documents\2015_PPP\50_Gallery\07_ChartExport\ChartExportDemoBook_15-09-30v2.xls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Chart Export Helper</a:t>
            </a:r>
            <a:br>
              <a:rPr lang="de-DE" dirty="0" smtClean="0"/>
            </a:br>
            <a:r>
              <a:rPr lang="de-DE" dirty="0" smtClean="0"/>
              <a:t>Demo Output</a:t>
            </a:r>
            <a:br>
              <a:rPr lang="de-DE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 smtClean="0"/>
              <a:t>Planning</a:t>
            </a:r>
            <a:r>
              <a:rPr lang="de-DE" dirty="0" smtClean="0"/>
              <a:t> Helpers</a:t>
            </a:r>
          </a:p>
          <a:p>
            <a:r>
              <a:rPr lang="de-DE" dirty="0" smtClean="0"/>
              <a:t>www.planning-helpers.com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5" t="13886" r="64420" b="519"/>
          <a:stretch/>
        </p:blipFill>
        <p:spPr>
          <a:xfrm>
            <a:off x="9272789" y="759854"/>
            <a:ext cx="2919211" cy="5318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64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harts_ColorCoding Chart 5" descr="/ChartExportDemoBook_15-09-30v2.xlsx/charts_ColorCoding/Chart 5/09.01.2017 22:00:52/thors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270000"/>
            <a:ext cx="7620000" cy="4708931"/>
          </a:xfrm>
          <a:prstGeom prst="rect">
            <a:avLst/>
          </a:prstGeom>
        </p:spPr>
      </p:pic>
      <p:sp>
        <p:nvSpPr>
          <p:cNvPr id="5" name="ph_metainfo"/>
          <p:cNvSpPr/>
          <p:nvPr/>
        </p:nvSpPr>
        <p:spPr>
          <a:xfrm>
            <a:off x="-2794000" y="311834"/>
            <a:ext cx="2540000" cy="646331"/>
          </a:xfrm>
          <a:prstGeom prst="rect">
            <a:avLst/>
          </a:prstGeom>
          <a:solidFill>
            <a:srgbClr val="E1E1E1"/>
          </a:solidFill>
          <a:ln w="1079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079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</a:rPr>
              <a:t>/ChartExportDemoBook_15-09-30v2.xlsx/charts_ColorCoding/Chart 5/09.01.2017 22:00:52/thors</a:t>
            </a:r>
            <a:endParaRPr 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223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Meta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r>
              <a:rPr lang="de-DE" dirty="0" smtClean="0"/>
              <a:t> on </a:t>
            </a:r>
            <a:r>
              <a:rPr lang="de-DE" dirty="0" err="1" smtClean="0"/>
              <a:t>slide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46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51" y="4240114"/>
            <a:ext cx="8631505" cy="2478185"/>
          </a:xfrm>
          <a:prstGeom prst="rect">
            <a:avLst/>
          </a:prstGeom>
        </p:spPr>
      </p:pic>
      <p:pic>
        <p:nvPicPr>
          <p:cNvPr id="9" name="charts_ColorCoding Chart 5" descr="/ChartExportDemoBook_15-09-30v2.xlsx/charts_ColorCoding/Chart 5/09.01.2017 22:00:52/thors">
            <a:hlinkClick r:id="rId3" action="ppaction://hlinkfile"/>
          </p:cNvPr>
          <p:cNvPicPr>
            <a:picLocks noChangeAspect="1"/>
          </p:cNvPicPr>
          <p:nvPr/>
        </p:nvPicPr>
        <p:blipFill rotWithShape="1">
          <a:blip r:embed="rId4"/>
          <a:srcRect t="12807"/>
          <a:stretch/>
        </p:blipFill>
        <p:spPr>
          <a:xfrm>
            <a:off x="0" y="873125"/>
            <a:ext cx="5304235" cy="285806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938857" y="1016000"/>
            <a:ext cx="2948343" cy="154471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rgbClr val="595959"/>
                </a:solidFill>
              </a:rPr>
              <a:t>Meta </a:t>
            </a:r>
            <a:r>
              <a:rPr lang="en-US" sz="1600" dirty="0" smtClean="0">
                <a:solidFill>
                  <a:srgbClr val="595959"/>
                </a:solidFill>
              </a:rPr>
              <a:t>information purpose: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595959"/>
                </a:solidFill>
              </a:rPr>
              <a:t>managing version control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err="1">
                <a:solidFill>
                  <a:srgbClr val="595959"/>
                </a:solidFill>
              </a:rPr>
              <a:t>a</a:t>
            </a:r>
            <a:r>
              <a:rPr lang="de-DE" sz="1600" dirty="0" err="1" smtClean="0">
                <a:solidFill>
                  <a:srgbClr val="595959"/>
                </a:solidFill>
              </a:rPr>
              <a:t>ssuring</a:t>
            </a:r>
            <a:r>
              <a:rPr lang="de-DE" sz="1600" dirty="0" smtClean="0">
                <a:solidFill>
                  <a:srgbClr val="595959"/>
                </a:solidFill>
              </a:rPr>
              <a:t> </a:t>
            </a:r>
            <a:r>
              <a:rPr lang="de-DE" sz="1600" dirty="0" err="1" smtClean="0">
                <a:solidFill>
                  <a:srgbClr val="595959"/>
                </a:solidFill>
              </a:rPr>
              <a:t>that</a:t>
            </a:r>
            <a:r>
              <a:rPr lang="de-DE" sz="1600" dirty="0" smtClean="0">
                <a:solidFill>
                  <a:srgbClr val="595959"/>
                </a:solidFill>
              </a:rPr>
              <a:t> </a:t>
            </a:r>
            <a:r>
              <a:rPr lang="de-DE" sz="1600" dirty="0" err="1" smtClean="0">
                <a:solidFill>
                  <a:srgbClr val="595959"/>
                </a:solidFill>
              </a:rPr>
              <a:t>the</a:t>
            </a:r>
            <a:r>
              <a:rPr lang="de-DE" sz="1600" dirty="0" smtClean="0">
                <a:solidFill>
                  <a:srgbClr val="595959"/>
                </a:solidFill>
              </a:rPr>
              <a:t> original </a:t>
            </a:r>
            <a:r>
              <a:rPr lang="de-DE" sz="1600" dirty="0" err="1" smtClean="0">
                <a:solidFill>
                  <a:srgbClr val="595959"/>
                </a:solidFill>
              </a:rPr>
              <a:t>excel</a:t>
            </a:r>
            <a:r>
              <a:rPr lang="de-DE" sz="1600" dirty="0" smtClean="0">
                <a:solidFill>
                  <a:srgbClr val="595959"/>
                </a:solidFill>
              </a:rPr>
              <a:t> </a:t>
            </a:r>
            <a:r>
              <a:rPr lang="de-DE" sz="1600" dirty="0" err="1" smtClean="0">
                <a:solidFill>
                  <a:srgbClr val="595959"/>
                </a:solidFill>
              </a:rPr>
              <a:t>file</a:t>
            </a:r>
            <a:r>
              <a:rPr lang="de-DE" sz="1600" dirty="0" smtClean="0">
                <a:solidFill>
                  <a:srgbClr val="595959"/>
                </a:solidFill>
              </a:rPr>
              <a:t> </a:t>
            </a:r>
            <a:r>
              <a:rPr lang="de-DE" sz="1600" dirty="0" err="1" smtClean="0">
                <a:solidFill>
                  <a:srgbClr val="595959"/>
                </a:solidFill>
              </a:rPr>
              <a:t>can</a:t>
            </a:r>
            <a:r>
              <a:rPr lang="de-DE" sz="1600" dirty="0" smtClean="0">
                <a:solidFill>
                  <a:srgbClr val="595959"/>
                </a:solidFill>
              </a:rPr>
              <a:t> </a:t>
            </a:r>
            <a:r>
              <a:rPr lang="de-DE" sz="1600" dirty="0" err="1" smtClean="0">
                <a:solidFill>
                  <a:srgbClr val="595959"/>
                </a:solidFill>
              </a:rPr>
              <a:t>always</a:t>
            </a:r>
            <a:r>
              <a:rPr lang="de-DE" sz="1600" dirty="0" smtClean="0">
                <a:solidFill>
                  <a:srgbClr val="595959"/>
                </a:solidFill>
              </a:rPr>
              <a:t> </a:t>
            </a:r>
            <a:r>
              <a:rPr lang="de-DE" sz="1600" dirty="0" err="1" smtClean="0">
                <a:solidFill>
                  <a:srgbClr val="595959"/>
                </a:solidFill>
              </a:rPr>
              <a:t>be</a:t>
            </a:r>
            <a:r>
              <a:rPr lang="de-DE" sz="1600" dirty="0" smtClean="0">
                <a:solidFill>
                  <a:srgbClr val="595959"/>
                </a:solidFill>
              </a:rPr>
              <a:t> </a:t>
            </a:r>
            <a:r>
              <a:rPr lang="de-DE" sz="1600" dirty="0" err="1" smtClean="0">
                <a:solidFill>
                  <a:srgbClr val="595959"/>
                </a:solidFill>
              </a:rPr>
              <a:t>found</a:t>
            </a:r>
            <a:endParaRPr lang="en-US" sz="1600" dirty="0" smtClean="0">
              <a:solidFill>
                <a:srgbClr val="59595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Rectangle 9"/>
          <p:cNvSpPr/>
          <p:nvPr/>
        </p:nvSpPr>
        <p:spPr>
          <a:xfrm>
            <a:off x="8938857" y="2710202"/>
            <a:ext cx="2948343" cy="93001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595959"/>
                </a:solidFill>
              </a:rPr>
              <a:t>Position can be visible on slide or ‘invisible’ outside of the slide</a:t>
            </a:r>
            <a:endParaRPr lang="en-US" sz="1600" dirty="0">
              <a:solidFill>
                <a:srgbClr val="595959"/>
              </a:solidFill>
            </a:endParaRPr>
          </a:p>
        </p:txBody>
      </p:sp>
      <p:sp>
        <p:nvSpPr>
          <p:cNvPr id="11" name="ph_metainfo"/>
          <p:cNvSpPr/>
          <p:nvPr/>
        </p:nvSpPr>
        <p:spPr>
          <a:xfrm>
            <a:off x="4508500" y="1678863"/>
            <a:ext cx="3898899" cy="923330"/>
          </a:xfrm>
          <a:prstGeom prst="rect">
            <a:avLst/>
          </a:prstGeom>
          <a:solidFill>
            <a:srgbClr val="E1E1E1"/>
          </a:solidFill>
          <a:ln w="1079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079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r>
              <a:rPr lang="en-US" smtClean="0">
                <a:solidFill>
                  <a:srgbClr val="000000"/>
                </a:solidFill>
              </a:rPr>
              <a:t>/ChartExportDemoBook_15-09-30v2.xlsx/charts_ColorCoding/Chart 5/09.01.2017 22:00:52/thors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86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Export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without</a:t>
            </a:r>
            <a:r>
              <a:rPr lang="de-DE" dirty="0" smtClean="0"/>
              <a:t> </a:t>
            </a:r>
            <a:r>
              <a:rPr lang="de-DE" dirty="0" err="1" smtClean="0"/>
              <a:t>background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border</a:t>
            </a:r>
            <a:r>
              <a:rPr lang="de-DE" dirty="0" smtClean="0"/>
              <a:t> </a:t>
            </a:r>
            <a:r>
              <a:rPr lang="de-DE" dirty="0" err="1" smtClean="0"/>
              <a:t>color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75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938857" y="1015999"/>
            <a:ext cx="2948343" cy="458698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smtClean="0">
                <a:solidFill>
                  <a:srgbClr val="595959"/>
                </a:solidFill>
              </a:rPr>
              <a:t>Enhanced metafile</a:t>
            </a:r>
            <a:endParaRPr lang="en-US" sz="1600" dirty="0">
              <a:solidFill>
                <a:srgbClr val="59595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943340" y="1608848"/>
            <a:ext cx="2948343" cy="458698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smtClean="0">
                <a:solidFill>
                  <a:srgbClr val="595959"/>
                </a:solidFill>
              </a:rPr>
              <a:t>No borders/background</a:t>
            </a:r>
            <a:endParaRPr lang="en-US" sz="1600" dirty="0">
              <a:solidFill>
                <a:srgbClr val="595959"/>
              </a:solidFill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1063" y="4940300"/>
            <a:ext cx="4416138" cy="1587500"/>
          </a:xfrm>
          <a:prstGeom prst="rect">
            <a:avLst/>
          </a:prstGeom>
        </p:spPr>
      </p:pic>
      <p:pic>
        <p:nvPicPr>
          <p:cNvPr id="7" name="chart_Waterfall_stacked Chart 3" descr="/ChartExportDemoBook_15-09-30v2.xlsx/chart_Waterfall_stacked/Chart 3/09.01.2017 23:14:32/thors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1999" y="1270000"/>
            <a:ext cx="7620000" cy="4597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82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938857" y="1015998"/>
            <a:ext cx="2948343" cy="499711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smtClean="0">
                <a:solidFill>
                  <a:srgbClr val="595959"/>
                </a:solidFill>
              </a:rPr>
              <a:t>Enhanced metafile</a:t>
            </a:r>
          </a:p>
        </p:txBody>
      </p:sp>
      <p:sp>
        <p:nvSpPr>
          <p:cNvPr id="6" name="Rectangle 5"/>
          <p:cNvSpPr/>
          <p:nvPr/>
        </p:nvSpPr>
        <p:spPr>
          <a:xfrm>
            <a:off x="8938857" y="1649136"/>
            <a:ext cx="2948343" cy="238013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smtClean="0">
                <a:solidFill>
                  <a:srgbClr val="595959"/>
                </a:solidFill>
              </a:rPr>
              <a:t>Selected option: </a:t>
            </a:r>
            <a:r>
              <a:rPr lang="en-US" sz="1600" dirty="0" smtClean="0">
                <a:solidFill>
                  <a:srgbClr val="595959"/>
                </a:solidFill>
              </a:rPr>
              <a:t>“with custom color” for </a:t>
            </a:r>
            <a:r>
              <a:rPr lang="en-US" sz="1600" dirty="0" smtClean="0">
                <a:solidFill>
                  <a:srgbClr val="595959"/>
                </a:solidFill>
              </a:rPr>
              <a:t>border/background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595959"/>
                </a:solidFill>
              </a:rPr>
              <a:t>Colors of rectangle applied to chart picture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595959"/>
                </a:solidFill>
              </a:rPr>
              <a:t>(click on rectangle to select color of border and background from a cell with colored border and background</a:t>
            </a:r>
            <a:endParaRPr lang="en-US" sz="1600" dirty="0">
              <a:solidFill>
                <a:srgbClr val="595959"/>
              </a:solidFill>
            </a:endParaRPr>
          </a:p>
        </p:txBody>
      </p:sp>
      <p:pic>
        <p:nvPicPr>
          <p:cNvPr id="7" name="chart_Waterfall_stacked Chart 3" descr="/ChartExportDemoBook_15-09-30v2.xlsx/chart_Waterfall_stacked/Chart 3/09.01.2017 23:15:54/thors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999" y="1270000"/>
            <a:ext cx="7620000" cy="4597706"/>
          </a:xfrm>
          <a:prstGeom prst="rect">
            <a:avLst/>
          </a:prstGeom>
          <a:solidFill>
            <a:srgbClr val="99FF99"/>
          </a:solidFill>
          <a:ln>
            <a:solidFill>
              <a:srgbClr val="00B050"/>
            </a:solidFill>
          </a:ln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7577" y="4848492"/>
            <a:ext cx="4739623" cy="1705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1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379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Purpose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presentation showcases the output of the Chart Export Helper Tool</a:t>
            </a:r>
          </a:p>
          <a:p>
            <a:r>
              <a:rPr lang="en-US" dirty="0" smtClean="0"/>
              <a:t>It </a:t>
            </a:r>
            <a:r>
              <a:rPr lang="en-US" dirty="0" smtClean="0"/>
              <a:t>contains limited </a:t>
            </a:r>
            <a:r>
              <a:rPr lang="en-US" dirty="0" smtClean="0"/>
              <a:t>instructions </a:t>
            </a:r>
            <a:r>
              <a:rPr lang="en-US" dirty="0" smtClean="0"/>
              <a:t>on how to use Planning Helper </a:t>
            </a:r>
            <a:r>
              <a:rPr lang="en-US" dirty="0" smtClean="0"/>
              <a:t>Tools. Please </a:t>
            </a:r>
            <a:r>
              <a:rPr lang="en-US" dirty="0" smtClean="0"/>
              <a:t>visit our web-site and find detailed instructions in the (video) tutorial </a:t>
            </a:r>
            <a:r>
              <a:rPr lang="en-US" dirty="0" smtClean="0"/>
              <a:t>section.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ym typeface="Wingdings" panose="05000000000000000000" pitchFamily="2" charset="2"/>
              </a:rPr>
              <a:t> you can see this file’s creation in a video tutorial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0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Chart Export Helper (1) – Chart </a:t>
            </a:r>
            <a:r>
              <a:rPr lang="de-DE" dirty="0" err="1" smtClean="0"/>
              <a:t>Selection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991601" y="971586"/>
            <a:ext cx="2857500" cy="720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/>
          <a:lstStyle/>
          <a:p>
            <a:r>
              <a:rPr lang="en-US" sz="1600" dirty="0">
                <a:solidFill>
                  <a:srgbClr val="595959"/>
                </a:solidFill>
              </a:rPr>
              <a:t>Charts selected from </a:t>
            </a:r>
            <a:r>
              <a:rPr lang="en-US" sz="1600" dirty="0" err="1">
                <a:solidFill>
                  <a:srgbClr val="595959"/>
                </a:solidFill>
              </a:rPr>
              <a:t>listbox</a:t>
            </a:r>
            <a:r>
              <a:rPr lang="en-US" sz="1600" dirty="0">
                <a:solidFill>
                  <a:srgbClr val="595959"/>
                </a:solidFill>
              </a:rPr>
              <a:t> by their name</a:t>
            </a:r>
          </a:p>
        </p:txBody>
      </p:sp>
      <p:sp>
        <p:nvSpPr>
          <p:cNvPr id="8" name="Rectangle 7"/>
          <p:cNvSpPr/>
          <p:nvPr/>
        </p:nvSpPr>
        <p:spPr>
          <a:xfrm>
            <a:off x="8996366" y="3975209"/>
            <a:ext cx="2857500" cy="79026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/>
          <a:lstStyle/>
          <a:p>
            <a:r>
              <a:rPr lang="en-US" sz="1600" dirty="0" smtClean="0">
                <a:solidFill>
                  <a:srgbClr val="595959"/>
                </a:solidFill>
              </a:rPr>
              <a:t>Order of </a:t>
            </a:r>
            <a:r>
              <a:rPr lang="en-US" sz="1600" dirty="0" err="1" smtClean="0">
                <a:solidFill>
                  <a:srgbClr val="595959"/>
                </a:solidFill>
              </a:rPr>
              <a:t>listbox</a:t>
            </a:r>
            <a:r>
              <a:rPr lang="en-US" sz="1600" dirty="0" smtClean="0">
                <a:solidFill>
                  <a:srgbClr val="595959"/>
                </a:solidFill>
              </a:rPr>
              <a:t> = order of charts in PowerPoint</a:t>
            </a: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81" y="850996"/>
            <a:ext cx="7790482" cy="429250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991601" y="1908591"/>
            <a:ext cx="2857500" cy="720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/>
          <a:lstStyle/>
          <a:p>
            <a:r>
              <a:rPr lang="de-DE" sz="1600" dirty="0" smtClean="0">
                <a:solidFill>
                  <a:srgbClr val="595959"/>
                </a:solidFill>
              </a:rPr>
              <a:t>&lt;Export&gt; </a:t>
            </a:r>
            <a:r>
              <a:rPr lang="de-DE" sz="1600" dirty="0" err="1" smtClean="0">
                <a:solidFill>
                  <a:srgbClr val="595959"/>
                </a:solidFill>
              </a:rPr>
              <a:t>for</a:t>
            </a:r>
            <a:r>
              <a:rPr lang="de-DE" sz="1600" dirty="0" smtClean="0">
                <a:solidFill>
                  <a:srgbClr val="595959"/>
                </a:solidFill>
              </a:rPr>
              <a:t> initial </a:t>
            </a:r>
            <a:r>
              <a:rPr lang="de-DE" sz="1600" dirty="0" err="1" smtClean="0">
                <a:solidFill>
                  <a:srgbClr val="595959"/>
                </a:solidFill>
              </a:rPr>
              <a:t>export</a:t>
            </a:r>
            <a:r>
              <a:rPr lang="de-DE" sz="1600" dirty="0" smtClean="0">
                <a:solidFill>
                  <a:srgbClr val="595959"/>
                </a:solidFill>
              </a:rPr>
              <a:t> </a:t>
            </a:r>
            <a:r>
              <a:rPr lang="de-DE" sz="1600" dirty="0" err="1" smtClean="0">
                <a:solidFill>
                  <a:srgbClr val="595959"/>
                </a:solidFill>
              </a:rPr>
              <a:t>to</a:t>
            </a:r>
            <a:r>
              <a:rPr lang="de-DE" sz="1600" dirty="0" smtClean="0">
                <a:solidFill>
                  <a:srgbClr val="595959"/>
                </a:solidFill>
              </a:rPr>
              <a:t> </a:t>
            </a:r>
            <a:r>
              <a:rPr lang="de-DE" sz="1600" dirty="0" err="1" smtClean="0">
                <a:solidFill>
                  <a:srgbClr val="595959"/>
                </a:solidFill>
              </a:rPr>
              <a:t>Powerpoint</a:t>
            </a:r>
            <a:endParaRPr lang="en-US" sz="1600" dirty="0">
              <a:solidFill>
                <a:srgbClr val="595959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991601" y="2642016"/>
            <a:ext cx="2857500" cy="120608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/>
          <a:lstStyle/>
          <a:p>
            <a:r>
              <a:rPr lang="de-DE" sz="1600" dirty="0" smtClean="0">
                <a:solidFill>
                  <a:srgbClr val="595959"/>
                </a:solidFill>
              </a:rPr>
              <a:t>&lt;Update&gt; </a:t>
            </a:r>
            <a:r>
              <a:rPr lang="de-DE" sz="1600" dirty="0" err="1" smtClean="0">
                <a:solidFill>
                  <a:srgbClr val="595959"/>
                </a:solidFill>
              </a:rPr>
              <a:t>for</a:t>
            </a:r>
            <a:r>
              <a:rPr lang="de-DE" sz="1600" dirty="0" smtClean="0">
                <a:solidFill>
                  <a:srgbClr val="595959"/>
                </a:solidFill>
              </a:rPr>
              <a:t> </a:t>
            </a:r>
            <a:r>
              <a:rPr lang="de-DE" sz="1600" dirty="0" err="1" smtClean="0">
                <a:solidFill>
                  <a:srgbClr val="595959"/>
                </a:solidFill>
              </a:rPr>
              <a:t>replacing</a:t>
            </a:r>
            <a:r>
              <a:rPr lang="de-DE" sz="1600" dirty="0" smtClean="0">
                <a:solidFill>
                  <a:srgbClr val="595959"/>
                </a:solidFill>
              </a:rPr>
              <a:t> </a:t>
            </a:r>
            <a:r>
              <a:rPr lang="de-DE" sz="1600" dirty="0" err="1" smtClean="0">
                <a:solidFill>
                  <a:srgbClr val="595959"/>
                </a:solidFill>
              </a:rPr>
              <a:t>existing</a:t>
            </a:r>
            <a:r>
              <a:rPr lang="de-DE" sz="1600" dirty="0" smtClean="0">
                <a:solidFill>
                  <a:srgbClr val="595959"/>
                </a:solidFill>
              </a:rPr>
              <a:t> </a:t>
            </a:r>
            <a:r>
              <a:rPr lang="de-DE" sz="1600" dirty="0" err="1" smtClean="0">
                <a:solidFill>
                  <a:srgbClr val="595959"/>
                </a:solidFill>
              </a:rPr>
              <a:t>charts</a:t>
            </a:r>
            <a:r>
              <a:rPr lang="de-DE" sz="1600" dirty="0" smtClean="0">
                <a:solidFill>
                  <a:srgbClr val="595959"/>
                </a:solidFill>
              </a:rPr>
              <a:t> in a PowerPoint </a:t>
            </a:r>
            <a:r>
              <a:rPr lang="de-DE" sz="1600" dirty="0" err="1" smtClean="0">
                <a:solidFill>
                  <a:srgbClr val="595959"/>
                </a:solidFill>
              </a:rPr>
              <a:t>presentation</a:t>
            </a:r>
            <a:r>
              <a:rPr lang="de-DE" sz="1600" dirty="0" smtClean="0">
                <a:solidFill>
                  <a:srgbClr val="595959"/>
                </a:solidFill>
              </a:rPr>
              <a:t>, </a:t>
            </a:r>
            <a:r>
              <a:rPr lang="de-DE" sz="1600" dirty="0" err="1" smtClean="0">
                <a:solidFill>
                  <a:srgbClr val="595959"/>
                </a:solidFill>
              </a:rPr>
              <a:t>which</a:t>
            </a:r>
            <a:r>
              <a:rPr lang="de-DE" sz="1600" dirty="0" smtClean="0">
                <a:solidFill>
                  <a:srgbClr val="595959"/>
                </a:solidFill>
              </a:rPr>
              <a:t> </a:t>
            </a:r>
            <a:r>
              <a:rPr lang="de-DE" sz="1600" dirty="0" err="1" smtClean="0">
                <a:solidFill>
                  <a:srgbClr val="595959"/>
                </a:solidFill>
              </a:rPr>
              <a:t>is</a:t>
            </a:r>
            <a:r>
              <a:rPr lang="de-DE" sz="1600" dirty="0" smtClean="0">
                <a:solidFill>
                  <a:srgbClr val="595959"/>
                </a:solidFill>
              </a:rPr>
              <a:t> </a:t>
            </a:r>
            <a:r>
              <a:rPr lang="de-DE" sz="1600" dirty="0" err="1" smtClean="0">
                <a:solidFill>
                  <a:srgbClr val="595959"/>
                </a:solidFill>
              </a:rPr>
              <a:t>currently</a:t>
            </a:r>
            <a:r>
              <a:rPr lang="de-DE" sz="1600" dirty="0" smtClean="0">
                <a:solidFill>
                  <a:srgbClr val="595959"/>
                </a:solidFill>
              </a:rPr>
              <a:t> open</a:t>
            </a:r>
            <a:endParaRPr lang="en-US" sz="1600" dirty="0">
              <a:solidFill>
                <a:srgbClr val="595959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8543925" y="1178287"/>
            <a:ext cx="371475" cy="371475"/>
          </a:xfrm>
          <a:prstGeom prst="ellipse">
            <a:avLst/>
          </a:prstGeom>
          <a:solidFill>
            <a:srgbClr val="70AC4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8543925" y="2435587"/>
            <a:ext cx="371475" cy="371475"/>
          </a:xfrm>
          <a:prstGeom prst="ellipse">
            <a:avLst/>
          </a:prstGeom>
          <a:solidFill>
            <a:srgbClr val="70AC4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2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8543925" y="4084437"/>
            <a:ext cx="371475" cy="371475"/>
          </a:xfrm>
          <a:prstGeom prst="ellipse">
            <a:avLst/>
          </a:prstGeom>
          <a:solidFill>
            <a:srgbClr val="70AC4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3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321765" y="1843557"/>
            <a:ext cx="371475" cy="371475"/>
          </a:xfrm>
          <a:prstGeom prst="ellipse">
            <a:avLst/>
          </a:prstGeom>
          <a:solidFill>
            <a:srgbClr val="70AC4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6841587" y="4393999"/>
            <a:ext cx="371475" cy="371475"/>
          </a:xfrm>
          <a:prstGeom prst="ellipse">
            <a:avLst/>
          </a:prstGeom>
          <a:solidFill>
            <a:srgbClr val="70AC4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2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398823" y="1722853"/>
            <a:ext cx="371475" cy="371475"/>
          </a:xfrm>
          <a:prstGeom prst="ellipse">
            <a:avLst/>
          </a:prstGeom>
          <a:solidFill>
            <a:srgbClr val="70AC4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3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996366" y="4923167"/>
            <a:ext cx="2857500" cy="1620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/>
          <a:lstStyle/>
          <a:p>
            <a:r>
              <a:rPr lang="de-DE" sz="1600" dirty="0" err="1" smtClean="0">
                <a:solidFill>
                  <a:srgbClr val="595959"/>
                </a:solidFill>
              </a:rPr>
              <a:t>Either</a:t>
            </a:r>
            <a:r>
              <a:rPr lang="de-DE" sz="1600" dirty="0" smtClean="0">
                <a:solidFill>
                  <a:srgbClr val="595959"/>
                </a:solidFill>
              </a:rPr>
              <a:t> </a:t>
            </a:r>
            <a:r>
              <a:rPr lang="de-DE" sz="1600" dirty="0" err="1" smtClean="0">
                <a:solidFill>
                  <a:srgbClr val="595959"/>
                </a:solidFill>
              </a:rPr>
              <a:t>export</a:t>
            </a:r>
            <a:r>
              <a:rPr lang="de-DE" sz="1600" dirty="0" smtClean="0">
                <a:solidFill>
                  <a:srgbClr val="595959"/>
                </a:solidFill>
              </a:rPr>
              <a:t> </a:t>
            </a:r>
            <a:r>
              <a:rPr lang="de-DE" sz="1600" dirty="0" err="1" smtClean="0">
                <a:solidFill>
                  <a:srgbClr val="595959"/>
                </a:solidFill>
              </a:rPr>
              <a:t>every</a:t>
            </a:r>
            <a:r>
              <a:rPr lang="de-DE" sz="1600" dirty="0" smtClean="0">
                <a:solidFill>
                  <a:srgbClr val="595959"/>
                </a:solidFill>
              </a:rPr>
              <a:t> </a:t>
            </a:r>
            <a:r>
              <a:rPr lang="de-DE" sz="1600" dirty="0" err="1" smtClean="0">
                <a:solidFill>
                  <a:srgbClr val="595959"/>
                </a:solidFill>
              </a:rPr>
              <a:t>chart</a:t>
            </a:r>
            <a:r>
              <a:rPr lang="de-DE" sz="1600" dirty="0" smtClean="0">
                <a:solidFill>
                  <a:srgbClr val="595959"/>
                </a:solidFill>
              </a:rPr>
              <a:t> </a:t>
            </a:r>
            <a:r>
              <a:rPr lang="de-DE" sz="1600" dirty="0" err="1" smtClean="0">
                <a:solidFill>
                  <a:srgbClr val="595959"/>
                </a:solidFill>
              </a:rPr>
              <a:t>onto</a:t>
            </a:r>
            <a:r>
              <a:rPr lang="de-DE" sz="1600" dirty="0" smtClean="0">
                <a:solidFill>
                  <a:srgbClr val="595959"/>
                </a:solidFill>
              </a:rPr>
              <a:t> a </a:t>
            </a:r>
            <a:r>
              <a:rPr lang="de-DE" sz="1600" dirty="0" err="1" smtClean="0">
                <a:solidFill>
                  <a:srgbClr val="595959"/>
                </a:solidFill>
              </a:rPr>
              <a:t>new</a:t>
            </a:r>
            <a:r>
              <a:rPr lang="de-DE" sz="1600" dirty="0" smtClean="0">
                <a:solidFill>
                  <a:srgbClr val="595959"/>
                </a:solidFill>
              </a:rPr>
              <a:t> </a:t>
            </a:r>
            <a:r>
              <a:rPr lang="de-DE" sz="1600" dirty="0" err="1" smtClean="0">
                <a:solidFill>
                  <a:srgbClr val="595959"/>
                </a:solidFill>
              </a:rPr>
              <a:t>slide</a:t>
            </a:r>
            <a:r>
              <a:rPr lang="de-DE" sz="1600" dirty="0" smtClean="0">
                <a:solidFill>
                  <a:srgbClr val="595959"/>
                </a:solidFill>
              </a:rPr>
              <a:t> </a:t>
            </a:r>
            <a:r>
              <a:rPr lang="de-DE" sz="1600" dirty="0" err="1" smtClean="0">
                <a:solidFill>
                  <a:srgbClr val="595959"/>
                </a:solidFill>
              </a:rPr>
              <a:t>or</a:t>
            </a:r>
            <a:r>
              <a:rPr lang="de-DE" sz="1600" dirty="0" smtClean="0">
                <a:solidFill>
                  <a:srgbClr val="595959"/>
                </a:solidFill>
              </a:rPr>
              <a:t> </a:t>
            </a:r>
            <a:r>
              <a:rPr lang="de-DE" sz="1600" dirty="0" err="1" smtClean="0">
                <a:solidFill>
                  <a:srgbClr val="595959"/>
                </a:solidFill>
              </a:rPr>
              <a:t>export</a:t>
            </a:r>
            <a:r>
              <a:rPr lang="de-DE" sz="1600" dirty="0" smtClean="0">
                <a:solidFill>
                  <a:srgbClr val="595959"/>
                </a:solidFill>
              </a:rPr>
              <a:t> all </a:t>
            </a:r>
            <a:r>
              <a:rPr lang="de-DE" sz="1600" dirty="0" err="1" smtClean="0">
                <a:solidFill>
                  <a:srgbClr val="595959"/>
                </a:solidFill>
              </a:rPr>
              <a:t>charts</a:t>
            </a:r>
            <a:r>
              <a:rPr lang="de-DE" sz="1600" dirty="0" smtClean="0">
                <a:solidFill>
                  <a:srgbClr val="595959"/>
                </a:solidFill>
              </a:rPr>
              <a:t> </a:t>
            </a:r>
            <a:r>
              <a:rPr lang="de-DE" sz="1600" dirty="0" err="1" smtClean="0">
                <a:solidFill>
                  <a:srgbClr val="595959"/>
                </a:solidFill>
              </a:rPr>
              <a:t>to</a:t>
            </a:r>
            <a:r>
              <a:rPr lang="de-DE" sz="1600" dirty="0" smtClean="0">
                <a:solidFill>
                  <a:srgbClr val="595959"/>
                </a:solidFill>
              </a:rPr>
              <a:t> </a:t>
            </a:r>
            <a:r>
              <a:rPr lang="de-DE" sz="1600" dirty="0" err="1" smtClean="0">
                <a:solidFill>
                  <a:srgbClr val="595959"/>
                </a:solidFill>
              </a:rPr>
              <a:t>one</a:t>
            </a:r>
            <a:r>
              <a:rPr lang="de-DE" sz="1600" dirty="0" smtClean="0">
                <a:solidFill>
                  <a:srgbClr val="595959"/>
                </a:solidFill>
              </a:rPr>
              <a:t> </a:t>
            </a:r>
            <a:r>
              <a:rPr lang="de-DE" sz="1600" dirty="0" err="1" smtClean="0">
                <a:solidFill>
                  <a:srgbClr val="595959"/>
                </a:solidFill>
              </a:rPr>
              <a:t>slide</a:t>
            </a:r>
            <a:r>
              <a:rPr lang="de-DE" sz="1600" dirty="0" smtClean="0">
                <a:solidFill>
                  <a:srgbClr val="595959"/>
                </a:solidFill>
              </a:rPr>
              <a:t> (</a:t>
            </a:r>
            <a:r>
              <a:rPr lang="de-DE" sz="1600" dirty="0" err="1" smtClean="0">
                <a:solidFill>
                  <a:srgbClr val="595959"/>
                </a:solidFill>
              </a:rPr>
              <a:t>as</a:t>
            </a:r>
            <a:r>
              <a:rPr lang="de-DE" sz="1600" dirty="0" smtClean="0">
                <a:solidFill>
                  <a:srgbClr val="595959"/>
                </a:solidFill>
              </a:rPr>
              <a:t> a </a:t>
            </a:r>
            <a:r>
              <a:rPr lang="de-DE" sz="1600" dirty="0" err="1" smtClean="0">
                <a:solidFill>
                  <a:srgbClr val="595959"/>
                </a:solidFill>
              </a:rPr>
              <a:t>temporary</a:t>
            </a:r>
            <a:r>
              <a:rPr lang="de-DE" sz="1600" dirty="0" smtClean="0">
                <a:solidFill>
                  <a:srgbClr val="595959"/>
                </a:solidFill>
              </a:rPr>
              <a:t> </a:t>
            </a:r>
            <a:r>
              <a:rPr lang="de-DE" sz="1600" dirty="0" err="1" smtClean="0">
                <a:solidFill>
                  <a:srgbClr val="595959"/>
                </a:solidFill>
              </a:rPr>
              <a:t>container</a:t>
            </a:r>
            <a:r>
              <a:rPr lang="de-DE" sz="1600" dirty="0" smtClean="0">
                <a:solidFill>
                  <a:srgbClr val="595959"/>
                </a:solidFill>
              </a:rPr>
              <a:t> </a:t>
            </a:r>
            <a:r>
              <a:rPr lang="de-DE" sz="1600" dirty="0" err="1" smtClean="0">
                <a:solidFill>
                  <a:srgbClr val="595959"/>
                </a:solidFill>
              </a:rPr>
              <a:t>for</a:t>
            </a:r>
            <a:r>
              <a:rPr lang="de-DE" sz="1600" dirty="0" smtClean="0">
                <a:solidFill>
                  <a:srgbClr val="595959"/>
                </a:solidFill>
              </a:rPr>
              <a:t> </a:t>
            </a:r>
            <a:r>
              <a:rPr lang="de-DE" sz="1600" dirty="0" err="1" smtClean="0">
                <a:solidFill>
                  <a:srgbClr val="595959"/>
                </a:solidFill>
              </a:rPr>
              <a:t>further</a:t>
            </a:r>
            <a:r>
              <a:rPr lang="de-DE" sz="1600" dirty="0" smtClean="0">
                <a:solidFill>
                  <a:srgbClr val="595959"/>
                </a:solidFill>
              </a:rPr>
              <a:t> </a:t>
            </a:r>
            <a:r>
              <a:rPr lang="de-DE" sz="1600" dirty="0" err="1" smtClean="0">
                <a:solidFill>
                  <a:srgbClr val="595959"/>
                </a:solidFill>
              </a:rPr>
              <a:t>manual</a:t>
            </a:r>
            <a:r>
              <a:rPr lang="de-DE" sz="1600" dirty="0" smtClean="0">
                <a:solidFill>
                  <a:srgbClr val="595959"/>
                </a:solidFill>
              </a:rPr>
              <a:t> </a:t>
            </a:r>
            <a:r>
              <a:rPr lang="de-DE" sz="1600" dirty="0" err="1" smtClean="0">
                <a:solidFill>
                  <a:srgbClr val="595959"/>
                </a:solidFill>
              </a:rPr>
              <a:t>processing</a:t>
            </a:r>
            <a:r>
              <a:rPr lang="de-DE" sz="1600" dirty="0" smtClean="0">
                <a:solidFill>
                  <a:srgbClr val="595959"/>
                </a:solidFill>
              </a:rPr>
              <a:t> in PowerPoint)</a:t>
            </a:r>
            <a:endParaRPr lang="en-US" sz="1600" dirty="0" smtClean="0">
              <a:solidFill>
                <a:srgbClr val="595959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8543925" y="5032395"/>
            <a:ext cx="371475" cy="371475"/>
          </a:xfrm>
          <a:prstGeom prst="ellipse">
            <a:avLst/>
          </a:prstGeom>
          <a:solidFill>
            <a:srgbClr val="70AC4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4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5146685" y="4084437"/>
            <a:ext cx="371475" cy="371475"/>
          </a:xfrm>
          <a:prstGeom prst="ellipse">
            <a:avLst/>
          </a:prstGeom>
          <a:solidFill>
            <a:srgbClr val="70AC4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76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Chart Export Helper (2) – Export Settings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991599" y="971586"/>
            <a:ext cx="2857500" cy="45716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/>
          <a:lstStyle/>
          <a:p>
            <a:r>
              <a:rPr lang="en-US" sz="1600" b="1" dirty="0" smtClean="0">
                <a:solidFill>
                  <a:srgbClr val="595959"/>
                </a:solidFill>
              </a:rPr>
              <a:t>Settings</a:t>
            </a:r>
            <a:endParaRPr lang="en-US" sz="1600" b="1" dirty="0">
              <a:solidFill>
                <a:srgbClr val="59595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991599" y="2849758"/>
            <a:ext cx="2857500" cy="919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/>
          <a:lstStyle/>
          <a:p>
            <a:r>
              <a:rPr lang="en-US" sz="1600" dirty="0">
                <a:solidFill>
                  <a:srgbClr val="595959"/>
                </a:solidFill>
              </a:rPr>
              <a:t>Position on slide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595959"/>
                </a:solidFill>
              </a:rPr>
              <a:t>Left </a:t>
            </a:r>
            <a:r>
              <a:rPr lang="en-US" sz="1600" dirty="0" smtClean="0">
                <a:solidFill>
                  <a:srgbClr val="595959"/>
                </a:solidFill>
              </a:rPr>
              <a:t>60</a:t>
            </a:r>
            <a:endParaRPr lang="en-US" sz="1600" dirty="0">
              <a:solidFill>
                <a:srgbClr val="595959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595959"/>
                </a:solidFill>
              </a:rPr>
              <a:t>Top </a:t>
            </a:r>
            <a:r>
              <a:rPr lang="en-US" sz="1600" dirty="0" smtClean="0">
                <a:solidFill>
                  <a:srgbClr val="595959"/>
                </a:solidFill>
              </a:rPr>
              <a:t>100</a:t>
            </a:r>
            <a:endParaRPr lang="en-US" sz="1600" dirty="0">
              <a:solidFill>
                <a:srgbClr val="595959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991599" y="2290466"/>
            <a:ext cx="2857500" cy="48843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/>
          <a:lstStyle/>
          <a:p>
            <a:r>
              <a:rPr lang="en-US" sz="1600" dirty="0" smtClean="0">
                <a:solidFill>
                  <a:srgbClr val="595959"/>
                </a:solidFill>
              </a:rPr>
              <a:t>Background is transparent</a:t>
            </a:r>
            <a:endParaRPr lang="en-US" sz="1600" dirty="0">
              <a:solidFill>
                <a:srgbClr val="595959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991599" y="1499608"/>
            <a:ext cx="2857500" cy="720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/>
          <a:lstStyle/>
          <a:p>
            <a:r>
              <a:rPr lang="en-US" sz="1600" dirty="0" smtClean="0">
                <a:solidFill>
                  <a:srgbClr val="595959"/>
                </a:solidFill>
              </a:rPr>
              <a:t>Picture type is ‘enhanced metafile’</a:t>
            </a:r>
            <a:endParaRPr lang="en-US" sz="1600" dirty="0">
              <a:solidFill>
                <a:srgbClr val="595959"/>
              </a:solidFill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67" y="971586"/>
            <a:ext cx="7078063" cy="3486637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8539160" y="1687951"/>
            <a:ext cx="371475" cy="371475"/>
          </a:xfrm>
          <a:prstGeom prst="ellipse">
            <a:avLst/>
          </a:prstGeom>
          <a:solidFill>
            <a:srgbClr val="70AC4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8539160" y="2435587"/>
            <a:ext cx="371475" cy="371475"/>
          </a:xfrm>
          <a:prstGeom prst="ellipse">
            <a:avLst/>
          </a:prstGeom>
          <a:solidFill>
            <a:srgbClr val="70AC4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2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8539160" y="3175000"/>
            <a:ext cx="371475" cy="371475"/>
          </a:xfrm>
          <a:prstGeom prst="ellipse">
            <a:avLst/>
          </a:prstGeom>
          <a:solidFill>
            <a:srgbClr val="70AC4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3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8991599" y="3839816"/>
            <a:ext cx="2857500" cy="720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/>
          <a:lstStyle/>
          <a:p>
            <a:r>
              <a:rPr lang="en-US" sz="1600" dirty="0" smtClean="0">
                <a:solidFill>
                  <a:srgbClr val="595959"/>
                </a:solidFill>
              </a:rPr>
              <a:t>Width of chart picture increased to </a:t>
            </a:r>
            <a:r>
              <a:rPr lang="en-US" sz="1600" dirty="0" smtClean="0">
                <a:solidFill>
                  <a:srgbClr val="595959"/>
                </a:solidFill>
              </a:rPr>
              <a:t>600</a:t>
            </a:r>
            <a:endParaRPr lang="en-US" sz="1600" dirty="0">
              <a:solidFill>
                <a:srgbClr val="595959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8539160" y="4030987"/>
            <a:ext cx="371475" cy="371475"/>
          </a:xfrm>
          <a:prstGeom prst="ellipse">
            <a:avLst/>
          </a:prstGeom>
          <a:solidFill>
            <a:srgbClr val="70AC4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4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991599" y="4630674"/>
            <a:ext cx="2857500" cy="120083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/>
          <a:lstStyle/>
          <a:p>
            <a:r>
              <a:rPr lang="en-US" sz="1600" dirty="0" smtClean="0">
                <a:solidFill>
                  <a:srgbClr val="595959"/>
                </a:solidFill>
              </a:rPr>
              <a:t>Unique identifier name is ‘worksheet &amp; chart name’ (important for automatic updates)</a:t>
            </a:r>
            <a:endParaRPr lang="en-US" sz="1600" dirty="0">
              <a:solidFill>
                <a:srgbClr val="595959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991599" y="5902366"/>
            <a:ext cx="2857500" cy="720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/>
          <a:lstStyle/>
          <a:p>
            <a:r>
              <a:rPr lang="en-US" sz="1600" dirty="0" smtClean="0">
                <a:solidFill>
                  <a:srgbClr val="595959"/>
                </a:solidFill>
              </a:rPr>
              <a:t>Meta info on filename &amp; version</a:t>
            </a:r>
            <a:endParaRPr lang="en-US" sz="1600" dirty="0">
              <a:solidFill>
                <a:srgbClr val="595959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8539160" y="5041900"/>
            <a:ext cx="371475" cy="371475"/>
          </a:xfrm>
          <a:prstGeom prst="ellipse">
            <a:avLst/>
          </a:prstGeom>
          <a:solidFill>
            <a:srgbClr val="70AC4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5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8539160" y="6075687"/>
            <a:ext cx="371475" cy="371475"/>
          </a:xfrm>
          <a:prstGeom prst="ellipse">
            <a:avLst/>
          </a:prstGeom>
          <a:solidFill>
            <a:srgbClr val="70AC4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6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1251752" y="2281821"/>
            <a:ext cx="371475" cy="371475"/>
          </a:xfrm>
          <a:prstGeom prst="ellipse">
            <a:avLst/>
          </a:prstGeom>
          <a:solidFill>
            <a:srgbClr val="70AC4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90731" y="2059426"/>
            <a:ext cx="371475" cy="371475"/>
          </a:xfrm>
          <a:prstGeom prst="ellipse">
            <a:avLst/>
          </a:prstGeom>
          <a:solidFill>
            <a:srgbClr val="70AC4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2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3248080" y="1502213"/>
            <a:ext cx="371475" cy="371475"/>
          </a:xfrm>
          <a:prstGeom prst="ellipse">
            <a:avLst/>
          </a:prstGeom>
          <a:solidFill>
            <a:srgbClr val="70AC4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3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4134652" y="2714904"/>
            <a:ext cx="371475" cy="371475"/>
          </a:xfrm>
          <a:prstGeom prst="ellipse">
            <a:avLst/>
          </a:prstGeom>
          <a:solidFill>
            <a:srgbClr val="70AC4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4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6936600" y="2163208"/>
            <a:ext cx="371475" cy="371475"/>
          </a:xfrm>
          <a:prstGeom prst="ellipse">
            <a:avLst/>
          </a:prstGeom>
          <a:solidFill>
            <a:srgbClr val="70AC4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5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355430" y="3309358"/>
            <a:ext cx="371475" cy="371475"/>
          </a:xfrm>
          <a:prstGeom prst="ellipse">
            <a:avLst/>
          </a:prstGeom>
          <a:solidFill>
            <a:srgbClr val="70AC4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97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harts_ColorCoding Chart 1" descr="/ChartExportDemoBook_15-09-30v2.xlsx/charts_ColorCoding/Chart 1/09.01.2017 22:00:50/thors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999" y="1270000"/>
            <a:ext cx="7620000" cy="4691679"/>
          </a:xfrm>
          <a:prstGeom prst="rect">
            <a:avLst/>
          </a:prstGeom>
        </p:spPr>
      </p:pic>
      <p:sp>
        <p:nvSpPr>
          <p:cNvPr id="5" name="ph_metainfo"/>
          <p:cNvSpPr/>
          <p:nvPr/>
        </p:nvSpPr>
        <p:spPr>
          <a:xfrm>
            <a:off x="-2794000" y="311834"/>
            <a:ext cx="2540000" cy="646331"/>
          </a:xfrm>
          <a:prstGeom prst="rect">
            <a:avLst/>
          </a:prstGeom>
          <a:solidFill>
            <a:srgbClr val="E1E1E1"/>
          </a:solidFill>
          <a:ln w="1079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079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</a:rPr>
              <a:t>/ChartExportDemoBook_15-09-30v2.xlsx/charts_ColorCoding/Chart 1/09.01.2017 22:00:50/thors</a:t>
            </a:r>
            <a:endParaRPr 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982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harts_ColorCoding Chart 2" descr="/ChartExportDemoBook_15-09-30v2.xlsx/charts_ColorCoding/Chart 2/09.01.2017 22:00:51/thors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999" y="1269999"/>
            <a:ext cx="7620000" cy="4356750"/>
          </a:xfrm>
          <a:prstGeom prst="rect">
            <a:avLst/>
          </a:prstGeom>
        </p:spPr>
      </p:pic>
      <p:sp>
        <p:nvSpPr>
          <p:cNvPr id="5" name="ph_metainfo"/>
          <p:cNvSpPr/>
          <p:nvPr/>
        </p:nvSpPr>
        <p:spPr>
          <a:xfrm>
            <a:off x="-2794000" y="311834"/>
            <a:ext cx="2540000" cy="646331"/>
          </a:xfrm>
          <a:prstGeom prst="rect">
            <a:avLst/>
          </a:prstGeom>
          <a:solidFill>
            <a:srgbClr val="E1E1E1"/>
          </a:solidFill>
          <a:ln w="1079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079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</a:rPr>
              <a:t>/ChartExportDemoBook_15-09-30v2.xlsx/charts_ColorCoding/Chart 2/09.01.2017 22:00:51/thors</a:t>
            </a:r>
            <a:endParaRPr 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5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harts_ColorCoding Chart 3" descr="/ChartExportDemoBook_15-09-30v2.xlsx/charts_ColorCoding/Chart 3/09.01.2017 22:00:51/thors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999" y="1270000"/>
            <a:ext cx="7620000" cy="4717198"/>
          </a:xfrm>
          <a:prstGeom prst="rect">
            <a:avLst/>
          </a:prstGeom>
        </p:spPr>
      </p:pic>
      <p:sp>
        <p:nvSpPr>
          <p:cNvPr id="5" name="ph_metainfo"/>
          <p:cNvSpPr/>
          <p:nvPr/>
        </p:nvSpPr>
        <p:spPr>
          <a:xfrm>
            <a:off x="-2794000" y="311834"/>
            <a:ext cx="2540000" cy="646331"/>
          </a:xfrm>
          <a:prstGeom prst="rect">
            <a:avLst/>
          </a:prstGeom>
          <a:solidFill>
            <a:srgbClr val="E1E1E1"/>
          </a:solidFill>
          <a:ln w="1079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079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</a:rPr>
              <a:t>/ChartExportDemoBook_15-09-30v2.xlsx/charts_ColorCoding/Chart 3/09.01.2017 22:00:51/thors</a:t>
            </a:r>
            <a:endParaRPr 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378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harts_ColorCoding Chart 4" descr="/ChartExportDemoBook_15-09-30v2.xlsx/charts_ColorCoding/Chart 4/09.01.2017 22:00:51/thors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270000"/>
            <a:ext cx="7620000" cy="4370581"/>
          </a:xfrm>
          <a:prstGeom prst="rect">
            <a:avLst/>
          </a:prstGeom>
        </p:spPr>
      </p:pic>
      <p:sp>
        <p:nvSpPr>
          <p:cNvPr id="5" name="ph_metainfo"/>
          <p:cNvSpPr/>
          <p:nvPr/>
        </p:nvSpPr>
        <p:spPr>
          <a:xfrm>
            <a:off x="-2794000" y="311834"/>
            <a:ext cx="2540000" cy="646331"/>
          </a:xfrm>
          <a:prstGeom prst="rect">
            <a:avLst/>
          </a:prstGeom>
          <a:solidFill>
            <a:srgbClr val="E1E1E1"/>
          </a:solidFill>
          <a:ln w="1079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079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</a:rPr>
              <a:t>/ChartExportDemoBook_15-09-30v2.xlsx/charts_ColorCoding/Chart 4/09.01.2017 22:00:51/thors</a:t>
            </a:r>
            <a:endParaRPr 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851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harts_ColorCoding Chart 6" descr="/ChartExportDemoBook_15-09-30v2.xlsx/charts_ColorCoding/Chart 6/09.01.2017 22:00:52/thors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270000"/>
            <a:ext cx="7620000" cy="4034590"/>
          </a:xfrm>
          <a:prstGeom prst="rect">
            <a:avLst/>
          </a:prstGeom>
        </p:spPr>
      </p:pic>
      <p:sp>
        <p:nvSpPr>
          <p:cNvPr id="5" name="ph_metainfo"/>
          <p:cNvSpPr/>
          <p:nvPr/>
        </p:nvSpPr>
        <p:spPr>
          <a:xfrm>
            <a:off x="-2794000" y="311834"/>
            <a:ext cx="2540000" cy="646331"/>
          </a:xfrm>
          <a:prstGeom prst="rect">
            <a:avLst/>
          </a:prstGeom>
          <a:solidFill>
            <a:srgbClr val="E1E1E1"/>
          </a:solidFill>
          <a:ln w="1079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079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</a:rPr>
              <a:t>/ChartExportDemoBook_15-09-30v2.xlsx/charts_ColorCoding/Chart 6/09.01.2017 22:00:52/thors</a:t>
            </a:r>
            <a:endParaRPr 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975530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70AC48"/>
      </a:accent1>
      <a:accent2>
        <a:srgbClr val="FF6969"/>
      </a:accent2>
      <a:accent3>
        <a:srgbClr val="50CDC8"/>
      </a:accent3>
      <a:accent4>
        <a:srgbClr val="C84D58"/>
      </a:accent4>
      <a:accent5>
        <a:srgbClr val="C8F564"/>
      </a:accent5>
      <a:accent6>
        <a:srgbClr val="55646E"/>
      </a:accent6>
      <a:hlink>
        <a:srgbClr val="0563C1"/>
      </a:hlink>
      <a:folHlink>
        <a:srgbClr val="954F72"/>
      </a:folHlink>
    </a:clrScheme>
    <a:fontScheme name="MrT1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ckedColumnHelper_15-09-27" id="{A3A59775-DC33-43BF-9FFC-90AD5B8667ED}" vid="{8823141B-2E57-471F-A20B-DA0420EE11B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item1.xml><?xml version="1.0" encoding="utf-8"?>
<athena xmlns="http://schemas.microsoft.com/edu/athena" version="0.1.3885.0">
  <media embedded="true" recordStart="0" recordEnd="23700" recordLength="23700" start="0" end="23700" audioFormat="00000000-0000-0000-0000-000000000000" audioRate="0" muted="false" volume="0.8" fadeIn="0" fadeOut="0" videoFormat="{34363248-0000-0010-8000-00AA00389B71}" videoRate="10" videoWidth="984" videoHeight="640" streamable="true"/>
</athena>
</file>

<file path=customXml/item2.xml><?xml version="1.0" encoding="utf-8"?>
<athena xmlns="http://schemas.microsoft.com/edu/athena" version="0.1.3885.0">
  <media embedded="true" recordStart="0" recordEnd="22100" recordLength="22100" start="0" end="22100" audioFormat="00000000-0000-0000-0000-000000000000" audioRate="0" muted="false" volume="0.8" fadeIn="0" fadeOut="0" videoFormat="{34363248-0000-0010-8000-00AA00389B71}" videoRate="10" videoWidth="978" videoHeight="640" streamable="true"/>
</athena>
</file>

<file path=customXml/item3.xml><?xml version="1.0" encoding="utf-8"?>
<athena xmlns="http://schemas.microsoft.com/edu/athena" version="0.1.3885.0">
  <timings duration="23700"/>
</athena>
</file>

<file path=customXml/item4.xml><?xml version="1.0" encoding="utf-8"?>
<athena xmlns="http://schemas.microsoft.com/edu/athena" version="0.1.3885.0">
  <timings duration="22800"/>
</athena>
</file>

<file path=customXml/item5.xml><?xml version="1.0" encoding="utf-8"?>
<athena xmlns="http://schemas.microsoft.com/edu/athena" version="0.1.3885.0">
  <timings duration="22100"/>
</athena>
</file>

<file path=customXml/item6.xml><?xml version="1.0" encoding="utf-8"?>
<athena xmlns="http://schemas.microsoft.com/edu/athena" version="0.1.3885.0">
  <timings duration="14000"/>
</athena>
</file>

<file path=customXml/item7.xml><?xml version="1.0" encoding="utf-8"?>
<athena xmlns="http://schemas.microsoft.com/edu/athena" version="0.1.3885.0">
  <timings duration="14000"/>
</athena>
</file>

<file path=customXml/item8.xml><?xml version="1.0" encoding="utf-8"?>
<athena xmlns="http://schemas.microsoft.com/edu/athena" version="0.1.3885.0">
  <media embedded="true" recordStart="0" recordEnd="22800" recordLength="22800" start="0" end="22800" audioFormat="00000000-0000-0000-0000-000000000000" audioRate="0" muted="false" volume="0.8" fadeIn="0" fadeOut="0" videoFormat="{34363248-0000-0010-8000-00AA00389B71}" videoRate="10" videoWidth="984" videoHeight="640" streamable="true"/>
</athena>
</file>

<file path=customXml/itemProps1.xml><?xml version="1.0" encoding="utf-8"?>
<ds:datastoreItem xmlns:ds="http://schemas.openxmlformats.org/officeDocument/2006/customXml" ds:itemID="{9C51DB2B-9658-475C-8220-CF33A2035C38}">
  <ds:schemaRefs>
    <ds:schemaRef ds:uri="http://schemas.microsoft.com/edu/athena"/>
  </ds:schemaRefs>
</ds:datastoreItem>
</file>

<file path=customXml/itemProps2.xml><?xml version="1.0" encoding="utf-8"?>
<ds:datastoreItem xmlns:ds="http://schemas.openxmlformats.org/officeDocument/2006/customXml" ds:itemID="{019439AD-DF91-4D56-8F9E-C00644E94B28}">
  <ds:schemaRefs>
    <ds:schemaRef ds:uri="http://schemas.microsoft.com/edu/athena"/>
  </ds:schemaRefs>
</ds:datastoreItem>
</file>

<file path=customXml/itemProps3.xml><?xml version="1.0" encoding="utf-8"?>
<ds:datastoreItem xmlns:ds="http://schemas.openxmlformats.org/officeDocument/2006/customXml" ds:itemID="{09BCE9DF-5790-405F-98A0-1F739BC44EE4}">
  <ds:schemaRefs>
    <ds:schemaRef ds:uri="http://schemas.microsoft.com/edu/athena"/>
  </ds:schemaRefs>
</ds:datastoreItem>
</file>

<file path=customXml/itemProps4.xml><?xml version="1.0" encoding="utf-8"?>
<ds:datastoreItem xmlns:ds="http://schemas.openxmlformats.org/officeDocument/2006/customXml" ds:itemID="{06EE715F-F16C-4B55-80DC-0766B4E1E023}">
  <ds:schemaRefs>
    <ds:schemaRef ds:uri="http://schemas.microsoft.com/edu/athena"/>
  </ds:schemaRefs>
</ds:datastoreItem>
</file>

<file path=customXml/itemProps5.xml><?xml version="1.0" encoding="utf-8"?>
<ds:datastoreItem xmlns:ds="http://schemas.openxmlformats.org/officeDocument/2006/customXml" ds:itemID="{C704764E-B67F-4A53-B196-FF353A1C8C02}">
  <ds:schemaRefs>
    <ds:schemaRef ds:uri="http://schemas.microsoft.com/edu/athena"/>
  </ds:schemaRefs>
</ds:datastoreItem>
</file>

<file path=customXml/itemProps6.xml><?xml version="1.0" encoding="utf-8"?>
<ds:datastoreItem xmlns:ds="http://schemas.openxmlformats.org/officeDocument/2006/customXml" ds:itemID="{20A33643-361E-4B51-863E-6C87D415E3D7}">
  <ds:schemaRefs>
    <ds:schemaRef ds:uri="http://schemas.microsoft.com/edu/athena"/>
  </ds:schemaRefs>
</ds:datastoreItem>
</file>

<file path=customXml/itemProps7.xml><?xml version="1.0" encoding="utf-8"?>
<ds:datastoreItem xmlns:ds="http://schemas.openxmlformats.org/officeDocument/2006/customXml" ds:itemID="{D5E604F8-2CB1-4716-931E-D09194290425}">
  <ds:schemaRefs>
    <ds:schemaRef ds:uri="http://schemas.microsoft.com/edu/athena"/>
  </ds:schemaRefs>
</ds:datastoreItem>
</file>

<file path=customXml/itemProps8.xml><?xml version="1.0" encoding="utf-8"?>
<ds:datastoreItem xmlns:ds="http://schemas.openxmlformats.org/officeDocument/2006/customXml" ds:itemID="{E25B90CB-73F6-4679-9DA7-6349671EC612}">
  <ds:schemaRefs>
    <ds:schemaRef ds:uri="http://schemas.microsoft.com/edu/athen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PlanningHelpers_15-09-27</Template>
  <TotalTime>0</TotalTime>
  <Words>314</Words>
  <Application>Microsoft Office PowerPoint</Application>
  <PresentationFormat>Widescreen</PresentationFormat>
  <Paragraphs>62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Segoe UI</vt:lpstr>
      <vt:lpstr>Segoe UI Semibold</vt:lpstr>
      <vt:lpstr>Wingdings</vt:lpstr>
      <vt:lpstr>Wingdings 2</vt:lpstr>
      <vt:lpstr>Frame</vt:lpstr>
      <vt:lpstr>Chart Export Helper Demo Output </vt:lpstr>
      <vt:lpstr>Purpose of this presentation</vt:lpstr>
      <vt:lpstr>Chart Export Helper (1) – Chart Selection</vt:lpstr>
      <vt:lpstr>Chart Export Helper (2) – Export Settings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Meta information on slide</vt:lpstr>
      <vt:lpstr>PowerPoint Presentation</vt:lpstr>
      <vt:lpstr>Export with and without background and border color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Chart Export Helper Demo Output</dc:title>
  <dc:creator>thorsten_rademacher@yahoo.de</dc:creator>
  <cp:lastModifiedBy>Thorsten Rademacher</cp:lastModifiedBy>
  <cp:revision>37</cp:revision>
  <dcterms:created xsi:type="dcterms:W3CDTF">2015-09-29T06:20:01Z</dcterms:created>
  <dcterms:modified xsi:type="dcterms:W3CDTF">2017-01-09T22:18:56Z</dcterms:modified>
</cp:coreProperties>
</file>